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C2B6C-AC72-45E7-AB32-78E0EE62327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DC1E1-6788-4C69-A113-7DAAC40C97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Become familiar with grant opportunity search services to identify possible funding sources.</a:t>
          </a:r>
        </a:p>
      </dgm:t>
    </dgm:pt>
    <dgm:pt modelId="{3FA4E5BE-AE64-44FB-933A-E1888CECA9D9}" type="parTrans" cxnId="{B429D128-9B91-4653-B7C6-384F5F83C941}">
      <dgm:prSet/>
      <dgm:spPr/>
      <dgm:t>
        <a:bodyPr/>
        <a:lstStyle/>
        <a:p>
          <a:endParaRPr lang="en-US"/>
        </a:p>
      </dgm:t>
    </dgm:pt>
    <dgm:pt modelId="{A47F674E-AE5A-44F9-9E80-164983F40C41}" type="sibTrans" cxnId="{B429D128-9B91-4653-B7C6-384F5F83C9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E84C34-C265-41E3-B872-AD07A790F1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Learn about ORSP resources</a:t>
          </a:r>
        </a:p>
      </dgm:t>
    </dgm:pt>
    <dgm:pt modelId="{F3819B4D-869E-47D8-B3BB-1A383431FA45}" type="parTrans" cxnId="{11A9A1FF-4875-4C22-B962-F904BA45013B}">
      <dgm:prSet/>
      <dgm:spPr/>
      <dgm:t>
        <a:bodyPr/>
        <a:lstStyle/>
        <a:p>
          <a:endParaRPr lang="en-US"/>
        </a:p>
      </dgm:t>
    </dgm:pt>
    <dgm:pt modelId="{13EDD999-A585-44B9-B483-65F03E5B9610}" type="sibTrans" cxnId="{11A9A1FF-4875-4C22-B962-F904BA45013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056431-1E11-4786-817C-BE3409BC10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Outline and complete the proposal narrative.</a:t>
          </a:r>
        </a:p>
      </dgm:t>
    </dgm:pt>
    <dgm:pt modelId="{27E91933-6F1E-4E01-9B75-30EA1CDC050A}" type="parTrans" cxnId="{6526D2F0-C38B-4E3E-ACF6-0FE4A7A3E8E2}">
      <dgm:prSet/>
      <dgm:spPr/>
      <dgm:t>
        <a:bodyPr/>
        <a:lstStyle/>
        <a:p>
          <a:endParaRPr lang="en-US"/>
        </a:p>
      </dgm:t>
    </dgm:pt>
    <dgm:pt modelId="{E69424C8-E94E-446C-8953-E5E4C7288045}" type="sibTrans" cxnId="{6526D2F0-C38B-4E3E-ACF6-0FE4A7A3E8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B56186-D84B-4986-B579-8ECB514B81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Design proposal consistent with the funder’s required objectives.</a:t>
          </a:r>
        </a:p>
      </dgm:t>
    </dgm:pt>
    <dgm:pt modelId="{A3DF5ADC-EECD-44BC-92BE-6FB1DCCD7BF5}" type="parTrans" cxnId="{4447FC9E-7067-4AA3-9748-5FB621C3C724}">
      <dgm:prSet/>
      <dgm:spPr/>
      <dgm:t>
        <a:bodyPr/>
        <a:lstStyle/>
        <a:p>
          <a:endParaRPr lang="en-US"/>
        </a:p>
      </dgm:t>
    </dgm:pt>
    <dgm:pt modelId="{11F6C947-8EEA-4C57-A50D-299E86B1545B}" type="sibTrans" cxnId="{4447FC9E-7067-4AA3-9748-5FB621C3C72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9DD1D2-4CBF-4889-8619-64D4C2AD3E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Project and prepare a budget of the project.</a:t>
          </a:r>
        </a:p>
      </dgm:t>
    </dgm:pt>
    <dgm:pt modelId="{504C63CC-BD98-4AB5-8802-F00F69A8F97F}" type="parTrans" cxnId="{F42480DF-8D6A-4F83-808A-92D819A2E31C}">
      <dgm:prSet/>
      <dgm:spPr/>
      <dgm:t>
        <a:bodyPr/>
        <a:lstStyle/>
        <a:p>
          <a:endParaRPr lang="en-US"/>
        </a:p>
      </dgm:t>
    </dgm:pt>
    <dgm:pt modelId="{4593FFC7-57B1-4F4A-8BDB-06D1CB8AB34C}" type="sibTrans" cxnId="{F42480DF-8D6A-4F83-808A-92D819A2E31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4D2317-53E7-44B4-9C29-F7CFF32AAE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Produce and submit a competitive grant proposal.</a:t>
          </a:r>
        </a:p>
      </dgm:t>
    </dgm:pt>
    <dgm:pt modelId="{11E8AE93-704A-4256-9C3C-C21F3EF110E2}" type="parTrans" cxnId="{334BBDA0-B903-4270-94E3-0903F7F146F4}">
      <dgm:prSet/>
      <dgm:spPr/>
      <dgm:t>
        <a:bodyPr/>
        <a:lstStyle/>
        <a:p>
          <a:endParaRPr lang="en-US"/>
        </a:p>
      </dgm:t>
    </dgm:pt>
    <dgm:pt modelId="{745EAB41-1AC7-402C-849A-D4D3948BCFD3}" type="sibTrans" cxnId="{334BBDA0-B903-4270-94E3-0903F7F146F4}">
      <dgm:prSet/>
      <dgm:spPr/>
      <dgm:t>
        <a:bodyPr/>
        <a:lstStyle/>
        <a:p>
          <a:endParaRPr lang="en-US"/>
        </a:p>
      </dgm:t>
    </dgm:pt>
    <dgm:pt modelId="{8FB9970B-98CF-4848-B85D-45F0DA3656C2}" type="pres">
      <dgm:prSet presAssocID="{6E4C2B6C-AC72-45E7-AB32-78E0EE62327D}" presName="root" presStyleCnt="0">
        <dgm:presLayoutVars>
          <dgm:dir/>
          <dgm:resizeHandles val="exact"/>
        </dgm:presLayoutVars>
      </dgm:prSet>
      <dgm:spPr/>
    </dgm:pt>
    <dgm:pt modelId="{BBE9E6D0-CD0C-4E96-B465-C83A91ADC2FC}" type="pres">
      <dgm:prSet presAssocID="{6E4C2B6C-AC72-45E7-AB32-78E0EE62327D}" presName="container" presStyleCnt="0">
        <dgm:presLayoutVars>
          <dgm:dir/>
          <dgm:resizeHandles val="exact"/>
        </dgm:presLayoutVars>
      </dgm:prSet>
      <dgm:spPr/>
    </dgm:pt>
    <dgm:pt modelId="{AABCFB56-F3FE-47EC-8EF7-EDBDBC6BDDE3}" type="pres">
      <dgm:prSet presAssocID="{361DC1E1-6788-4C69-A113-7DAAC40C97AD}" presName="compNode" presStyleCnt="0"/>
      <dgm:spPr/>
    </dgm:pt>
    <dgm:pt modelId="{0E776CF6-4784-483D-97C0-833CEE1FB788}" type="pres">
      <dgm:prSet presAssocID="{361DC1E1-6788-4C69-A113-7DAAC40C97AD}" presName="iconBgRect" presStyleLbl="bgShp" presStyleIdx="0" presStyleCnt="6"/>
      <dgm:spPr/>
    </dgm:pt>
    <dgm:pt modelId="{5CA3E73B-5D34-46B3-ACFF-7BAA244C9627}" type="pres">
      <dgm:prSet presAssocID="{361DC1E1-6788-4C69-A113-7DAAC40C97A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B269F40-E2BC-483C-B5BC-088F92A7FCBE}" type="pres">
      <dgm:prSet presAssocID="{361DC1E1-6788-4C69-A113-7DAAC40C97AD}" presName="spaceRect" presStyleCnt="0"/>
      <dgm:spPr/>
    </dgm:pt>
    <dgm:pt modelId="{D5882573-0CEB-4171-8A7C-49AA20C58495}" type="pres">
      <dgm:prSet presAssocID="{361DC1E1-6788-4C69-A113-7DAAC40C97AD}" presName="textRect" presStyleLbl="revTx" presStyleIdx="0" presStyleCnt="6">
        <dgm:presLayoutVars>
          <dgm:chMax val="1"/>
          <dgm:chPref val="1"/>
        </dgm:presLayoutVars>
      </dgm:prSet>
      <dgm:spPr/>
    </dgm:pt>
    <dgm:pt modelId="{34B3D3CE-938D-4031-A926-DC03DB7A30F1}" type="pres">
      <dgm:prSet presAssocID="{A47F674E-AE5A-44F9-9E80-164983F40C41}" presName="sibTrans" presStyleLbl="sibTrans2D1" presStyleIdx="0" presStyleCnt="0"/>
      <dgm:spPr/>
    </dgm:pt>
    <dgm:pt modelId="{28496369-A63F-447D-841C-D9F21D63A5D8}" type="pres">
      <dgm:prSet presAssocID="{89E84C34-C265-41E3-B872-AD07A790F144}" presName="compNode" presStyleCnt="0"/>
      <dgm:spPr/>
    </dgm:pt>
    <dgm:pt modelId="{3BEFA06E-D786-429A-B574-7A27D3C124CB}" type="pres">
      <dgm:prSet presAssocID="{89E84C34-C265-41E3-B872-AD07A790F144}" presName="iconBgRect" presStyleLbl="bgShp" presStyleIdx="1" presStyleCnt="6"/>
      <dgm:spPr/>
    </dgm:pt>
    <dgm:pt modelId="{1C82DAE1-5666-48C2-B510-9B39CCDFD464}" type="pres">
      <dgm:prSet presAssocID="{89E84C34-C265-41E3-B872-AD07A790F14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96E1335-7BC9-4661-91ED-C70A450E6256}" type="pres">
      <dgm:prSet presAssocID="{89E84C34-C265-41E3-B872-AD07A790F144}" presName="spaceRect" presStyleCnt="0"/>
      <dgm:spPr/>
    </dgm:pt>
    <dgm:pt modelId="{A438DDD4-C1F8-4432-B12C-E4733059E7B2}" type="pres">
      <dgm:prSet presAssocID="{89E84C34-C265-41E3-B872-AD07A790F144}" presName="textRect" presStyleLbl="revTx" presStyleIdx="1" presStyleCnt="6">
        <dgm:presLayoutVars>
          <dgm:chMax val="1"/>
          <dgm:chPref val="1"/>
        </dgm:presLayoutVars>
      </dgm:prSet>
      <dgm:spPr/>
    </dgm:pt>
    <dgm:pt modelId="{515BC21E-1A37-4A1E-9359-01F241F0D2A8}" type="pres">
      <dgm:prSet presAssocID="{13EDD999-A585-44B9-B483-65F03E5B9610}" presName="sibTrans" presStyleLbl="sibTrans2D1" presStyleIdx="0" presStyleCnt="0"/>
      <dgm:spPr/>
    </dgm:pt>
    <dgm:pt modelId="{8B853679-1BC7-46C7-9634-2579DDAEDEE3}" type="pres">
      <dgm:prSet presAssocID="{32056431-1E11-4786-817C-BE3409BC10E3}" presName="compNode" presStyleCnt="0"/>
      <dgm:spPr/>
    </dgm:pt>
    <dgm:pt modelId="{CDCBA4B0-E500-4602-942B-57CF47780973}" type="pres">
      <dgm:prSet presAssocID="{32056431-1E11-4786-817C-BE3409BC10E3}" presName="iconBgRect" presStyleLbl="bgShp" presStyleIdx="2" presStyleCnt="6"/>
      <dgm:spPr/>
    </dgm:pt>
    <dgm:pt modelId="{02164F40-DF47-4D80-ADB6-98BFB26F9077}" type="pres">
      <dgm:prSet presAssocID="{32056431-1E11-4786-817C-BE3409BC10E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7D87F55-9AD7-41F4-ADDC-2732386E3FB5}" type="pres">
      <dgm:prSet presAssocID="{32056431-1E11-4786-817C-BE3409BC10E3}" presName="spaceRect" presStyleCnt="0"/>
      <dgm:spPr/>
    </dgm:pt>
    <dgm:pt modelId="{EECFA066-B74F-4B64-904A-D2E12296DAB3}" type="pres">
      <dgm:prSet presAssocID="{32056431-1E11-4786-817C-BE3409BC10E3}" presName="textRect" presStyleLbl="revTx" presStyleIdx="2" presStyleCnt="6">
        <dgm:presLayoutVars>
          <dgm:chMax val="1"/>
          <dgm:chPref val="1"/>
        </dgm:presLayoutVars>
      </dgm:prSet>
      <dgm:spPr/>
    </dgm:pt>
    <dgm:pt modelId="{973A2FF1-700A-42BA-8668-5718C4E391AE}" type="pres">
      <dgm:prSet presAssocID="{E69424C8-E94E-446C-8953-E5E4C7288045}" presName="sibTrans" presStyleLbl="sibTrans2D1" presStyleIdx="0" presStyleCnt="0"/>
      <dgm:spPr/>
    </dgm:pt>
    <dgm:pt modelId="{212580D7-E2FA-4D35-88B7-92716B487014}" type="pres">
      <dgm:prSet presAssocID="{DDB56186-D84B-4986-B579-8ECB514B816E}" presName="compNode" presStyleCnt="0"/>
      <dgm:spPr/>
    </dgm:pt>
    <dgm:pt modelId="{20179C82-7B11-4C04-B8CA-219EF620A366}" type="pres">
      <dgm:prSet presAssocID="{DDB56186-D84B-4986-B579-8ECB514B816E}" presName="iconBgRect" presStyleLbl="bgShp" presStyleIdx="3" presStyleCnt="6"/>
      <dgm:spPr/>
    </dgm:pt>
    <dgm:pt modelId="{891319BB-240E-409C-BF28-8DE07E79EC89}" type="pres">
      <dgm:prSet presAssocID="{DDB56186-D84B-4986-B579-8ECB514B816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4568907-FC7C-4B5A-8FB0-D9EC49E888C4}" type="pres">
      <dgm:prSet presAssocID="{DDB56186-D84B-4986-B579-8ECB514B816E}" presName="spaceRect" presStyleCnt="0"/>
      <dgm:spPr/>
    </dgm:pt>
    <dgm:pt modelId="{BCCE2A69-DB7D-49DE-8F83-E9FA26AA5DE7}" type="pres">
      <dgm:prSet presAssocID="{DDB56186-D84B-4986-B579-8ECB514B816E}" presName="textRect" presStyleLbl="revTx" presStyleIdx="3" presStyleCnt="6">
        <dgm:presLayoutVars>
          <dgm:chMax val="1"/>
          <dgm:chPref val="1"/>
        </dgm:presLayoutVars>
      </dgm:prSet>
      <dgm:spPr/>
    </dgm:pt>
    <dgm:pt modelId="{B92C5EB4-D00C-4172-A33B-2BB700B8A486}" type="pres">
      <dgm:prSet presAssocID="{11F6C947-8EEA-4C57-A50D-299E86B1545B}" presName="sibTrans" presStyleLbl="sibTrans2D1" presStyleIdx="0" presStyleCnt="0"/>
      <dgm:spPr/>
    </dgm:pt>
    <dgm:pt modelId="{A1EB9510-5C73-4B22-8B08-E549F7226444}" type="pres">
      <dgm:prSet presAssocID="{929DD1D2-4CBF-4889-8619-64D4C2AD3E0B}" presName="compNode" presStyleCnt="0"/>
      <dgm:spPr/>
    </dgm:pt>
    <dgm:pt modelId="{090DB327-480A-4FE8-8C17-C727BFCC91CB}" type="pres">
      <dgm:prSet presAssocID="{929DD1D2-4CBF-4889-8619-64D4C2AD3E0B}" presName="iconBgRect" presStyleLbl="bgShp" presStyleIdx="4" presStyleCnt="6"/>
      <dgm:spPr/>
    </dgm:pt>
    <dgm:pt modelId="{D0505B7F-294F-4019-9158-05FD3238AECA}" type="pres">
      <dgm:prSet presAssocID="{929DD1D2-4CBF-4889-8619-64D4C2AD3E0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20F73C9-4651-4AFC-A83D-BCD71402BD8D}" type="pres">
      <dgm:prSet presAssocID="{929DD1D2-4CBF-4889-8619-64D4C2AD3E0B}" presName="spaceRect" presStyleCnt="0"/>
      <dgm:spPr/>
    </dgm:pt>
    <dgm:pt modelId="{0F51477F-F9AA-4CF9-9905-62CB0F1ACB54}" type="pres">
      <dgm:prSet presAssocID="{929DD1D2-4CBF-4889-8619-64D4C2AD3E0B}" presName="textRect" presStyleLbl="revTx" presStyleIdx="4" presStyleCnt="6">
        <dgm:presLayoutVars>
          <dgm:chMax val="1"/>
          <dgm:chPref val="1"/>
        </dgm:presLayoutVars>
      </dgm:prSet>
      <dgm:spPr/>
    </dgm:pt>
    <dgm:pt modelId="{B19CA4E5-16CF-4F6F-AFBD-D5DEEA8651C9}" type="pres">
      <dgm:prSet presAssocID="{4593FFC7-57B1-4F4A-8BDB-06D1CB8AB34C}" presName="sibTrans" presStyleLbl="sibTrans2D1" presStyleIdx="0" presStyleCnt="0"/>
      <dgm:spPr/>
    </dgm:pt>
    <dgm:pt modelId="{1228C8BD-D04A-438E-B04B-98662FD1EF5F}" type="pres">
      <dgm:prSet presAssocID="{0B4D2317-53E7-44B4-9C29-F7CFF32AAEFC}" presName="compNode" presStyleCnt="0"/>
      <dgm:spPr/>
    </dgm:pt>
    <dgm:pt modelId="{843E4DAF-0448-4C11-A9F1-69065CD1D07A}" type="pres">
      <dgm:prSet presAssocID="{0B4D2317-53E7-44B4-9C29-F7CFF32AAEFC}" presName="iconBgRect" presStyleLbl="bgShp" presStyleIdx="5" presStyleCnt="6"/>
      <dgm:spPr/>
    </dgm:pt>
    <dgm:pt modelId="{5A619D89-F853-4A7D-A068-F98F78B8F63F}" type="pres">
      <dgm:prSet presAssocID="{0B4D2317-53E7-44B4-9C29-F7CFF32AAEF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091D776-9287-4221-AB1C-DAA66F1B764F}" type="pres">
      <dgm:prSet presAssocID="{0B4D2317-53E7-44B4-9C29-F7CFF32AAEFC}" presName="spaceRect" presStyleCnt="0"/>
      <dgm:spPr/>
    </dgm:pt>
    <dgm:pt modelId="{CBACDF20-E882-4927-9F8E-50860089DB83}" type="pres">
      <dgm:prSet presAssocID="{0B4D2317-53E7-44B4-9C29-F7CFF32AAEF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391721F-3A92-4035-AEE2-AFC7E15C7054}" type="presOf" srcId="{4593FFC7-57B1-4F4A-8BDB-06D1CB8AB34C}" destId="{B19CA4E5-16CF-4F6F-AFBD-D5DEEA8651C9}" srcOrd="0" destOrd="0" presId="urn:microsoft.com/office/officeart/2018/2/layout/IconCircleList"/>
    <dgm:cxn modelId="{B429D128-9B91-4653-B7C6-384F5F83C941}" srcId="{6E4C2B6C-AC72-45E7-AB32-78E0EE62327D}" destId="{361DC1E1-6788-4C69-A113-7DAAC40C97AD}" srcOrd="0" destOrd="0" parTransId="{3FA4E5BE-AE64-44FB-933A-E1888CECA9D9}" sibTransId="{A47F674E-AE5A-44F9-9E80-164983F40C41}"/>
    <dgm:cxn modelId="{CBE7502A-6A02-4356-83AA-3907B371E6C6}" type="presOf" srcId="{E69424C8-E94E-446C-8953-E5E4C7288045}" destId="{973A2FF1-700A-42BA-8668-5718C4E391AE}" srcOrd="0" destOrd="0" presId="urn:microsoft.com/office/officeart/2018/2/layout/IconCircleList"/>
    <dgm:cxn modelId="{6233522E-9184-4B67-8623-D1C003883905}" type="presOf" srcId="{89E84C34-C265-41E3-B872-AD07A790F144}" destId="{A438DDD4-C1F8-4432-B12C-E4733059E7B2}" srcOrd="0" destOrd="0" presId="urn:microsoft.com/office/officeart/2018/2/layout/IconCircleList"/>
    <dgm:cxn modelId="{879D1B43-A730-49D0-848D-EF9D2EB66E5D}" type="presOf" srcId="{929DD1D2-4CBF-4889-8619-64D4C2AD3E0B}" destId="{0F51477F-F9AA-4CF9-9905-62CB0F1ACB54}" srcOrd="0" destOrd="0" presId="urn:microsoft.com/office/officeart/2018/2/layout/IconCircleList"/>
    <dgm:cxn modelId="{082B9052-87C0-4C93-A6E4-C58C3FAF8003}" type="presOf" srcId="{DDB56186-D84B-4986-B579-8ECB514B816E}" destId="{BCCE2A69-DB7D-49DE-8F83-E9FA26AA5DE7}" srcOrd="0" destOrd="0" presId="urn:microsoft.com/office/officeart/2018/2/layout/IconCircleList"/>
    <dgm:cxn modelId="{C7F61484-684F-44F1-AA96-02AF10E4AE24}" type="presOf" srcId="{0B4D2317-53E7-44B4-9C29-F7CFF32AAEFC}" destId="{CBACDF20-E882-4927-9F8E-50860089DB83}" srcOrd="0" destOrd="0" presId="urn:microsoft.com/office/officeart/2018/2/layout/IconCircleList"/>
    <dgm:cxn modelId="{ED347687-824F-4675-BE2C-411109443ABA}" type="presOf" srcId="{13EDD999-A585-44B9-B483-65F03E5B9610}" destId="{515BC21E-1A37-4A1E-9359-01F241F0D2A8}" srcOrd="0" destOrd="0" presId="urn:microsoft.com/office/officeart/2018/2/layout/IconCircleList"/>
    <dgm:cxn modelId="{EB4C1B90-8BBA-4993-8776-4F5EB6EB01D1}" type="presOf" srcId="{6E4C2B6C-AC72-45E7-AB32-78E0EE62327D}" destId="{8FB9970B-98CF-4848-B85D-45F0DA3656C2}" srcOrd="0" destOrd="0" presId="urn:microsoft.com/office/officeart/2018/2/layout/IconCircleList"/>
    <dgm:cxn modelId="{B2BE2F9D-2E16-48B5-821C-A865B5BA386A}" type="presOf" srcId="{11F6C947-8EEA-4C57-A50D-299E86B1545B}" destId="{B92C5EB4-D00C-4172-A33B-2BB700B8A486}" srcOrd="0" destOrd="0" presId="urn:microsoft.com/office/officeart/2018/2/layout/IconCircleList"/>
    <dgm:cxn modelId="{4447FC9E-7067-4AA3-9748-5FB621C3C724}" srcId="{6E4C2B6C-AC72-45E7-AB32-78E0EE62327D}" destId="{DDB56186-D84B-4986-B579-8ECB514B816E}" srcOrd="3" destOrd="0" parTransId="{A3DF5ADC-EECD-44BC-92BE-6FB1DCCD7BF5}" sibTransId="{11F6C947-8EEA-4C57-A50D-299E86B1545B}"/>
    <dgm:cxn modelId="{334BBDA0-B903-4270-94E3-0903F7F146F4}" srcId="{6E4C2B6C-AC72-45E7-AB32-78E0EE62327D}" destId="{0B4D2317-53E7-44B4-9C29-F7CFF32AAEFC}" srcOrd="5" destOrd="0" parTransId="{11E8AE93-704A-4256-9C3C-C21F3EF110E2}" sibTransId="{745EAB41-1AC7-402C-849A-D4D3948BCFD3}"/>
    <dgm:cxn modelId="{481D31AC-CA4D-41F7-964C-43F96A6CE9AF}" type="presOf" srcId="{A47F674E-AE5A-44F9-9E80-164983F40C41}" destId="{34B3D3CE-938D-4031-A926-DC03DB7A30F1}" srcOrd="0" destOrd="0" presId="urn:microsoft.com/office/officeart/2018/2/layout/IconCircleList"/>
    <dgm:cxn modelId="{24D296D0-58F2-4145-BB92-8045C6BDA7EB}" type="presOf" srcId="{361DC1E1-6788-4C69-A113-7DAAC40C97AD}" destId="{D5882573-0CEB-4171-8A7C-49AA20C58495}" srcOrd="0" destOrd="0" presId="urn:microsoft.com/office/officeart/2018/2/layout/IconCircleList"/>
    <dgm:cxn modelId="{F42480DF-8D6A-4F83-808A-92D819A2E31C}" srcId="{6E4C2B6C-AC72-45E7-AB32-78E0EE62327D}" destId="{929DD1D2-4CBF-4889-8619-64D4C2AD3E0B}" srcOrd="4" destOrd="0" parTransId="{504C63CC-BD98-4AB5-8802-F00F69A8F97F}" sibTransId="{4593FFC7-57B1-4F4A-8BDB-06D1CB8AB34C}"/>
    <dgm:cxn modelId="{6526D2F0-C38B-4E3E-ACF6-0FE4A7A3E8E2}" srcId="{6E4C2B6C-AC72-45E7-AB32-78E0EE62327D}" destId="{32056431-1E11-4786-817C-BE3409BC10E3}" srcOrd="2" destOrd="0" parTransId="{27E91933-6F1E-4E01-9B75-30EA1CDC050A}" sibTransId="{E69424C8-E94E-446C-8953-E5E4C7288045}"/>
    <dgm:cxn modelId="{99D212FE-57B6-4437-B55F-635A926F0334}" type="presOf" srcId="{32056431-1E11-4786-817C-BE3409BC10E3}" destId="{EECFA066-B74F-4B64-904A-D2E12296DAB3}" srcOrd="0" destOrd="0" presId="urn:microsoft.com/office/officeart/2018/2/layout/IconCircleList"/>
    <dgm:cxn modelId="{11A9A1FF-4875-4C22-B962-F904BA45013B}" srcId="{6E4C2B6C-AC72-45E7-AB32-78E0EE62327D}" destId="{89E84C34-C265-41E3-B872-AD07A790F144}" srcOrd="1" destOrd="0" parTransId="{F3819B4D-869E-47D8-B3BB-1A383431FA45}" sibTransId="{13EDD999-A585-44B9-B483-65F03E5B9610}"/>
    <dgm:cxn modelId="{618BA019-8810-4B14-874D-2BC83EE9E9CE}" type="presParOf" srcId="{8FB9970B-98CF-4848-B85D-45F0DA3656C2}" destId="{BBE9E6D0-CD0C-4E96-B465-C83A91ADC2FC}" srcOrd="0" destOrd="0" presId="urn:microsoft.com/office/officeart/2018/2/layout/IconCircleList"/>
    <dgm:cxn modelId="{4EE14D20-5EA3-422B-858F-D6278E041697}" type="presParOf" srcId="{BBE9E6D0-CD0C-4E96-B465-C83A91ADC2FC}" destId="{AABCFB56-F3FE-47EC-8EF7-EDBDBC6BDDE3}" srcOrd="0" destOrd="0" presId="urn:microsoft.com/office/officeart/2018/2/layout/IconCircleList"/>
    <dgm:cxn modelId="{F598994D-77BE-440C-9593-361462672762}" type="presParOf" srcId="{AABCFB56-F3FE-47EC-8EF7-EDBDBC6BDDE3}" destId="{0E776CF6-4784-483D-97C0-833CEE1FB788}" srcOrd="0" destOrd="0" presId="urn:microsoft.com/office/officeart/2018/2/layout/IconCircleList"/>
    <dgm:cxn modelId="{879C248F-46B9-4406-ABB7-FC68546EB9D3}" type="presParOf" srcId="{AABCFB56-F3FE-47EC-8EF7-EDBDBC6BDDE3}" destId="{5CA3E73B-5D34-46B3-ACFF-7BAA244C9627}" srcOrd="1" destOrd="0" presId="urn:microsoft.com/office/officeart/2018/2/layout/IconCircleList"/>
    <dgm:cxn modelId="{B2A15747-7590-4915-ABBC-E0CB50C6D8AD}" type="presParOf" srcId="{AABCFB56-F3FE-47EC-8EF7-EDBDBC6BDDE3}" destId="{3B269F40-E2BC-483C-B5BC-088F92A7FCBE}" srcOrd="2" destOrd="0" presId="urn:microsoft.com/office/officeart/2018/2/layout/IconCircleList"/>
    <dgm:cxn modelId="{1695F46B-E902-4C33-A680-D1B97B8B853E}" type="presParOf" srcId="{AABCFB56-F3FE-47EC-8EF7-EDBDBC6BDDE3}" destId="{D5882573-0CEB-4171-8A7C-49AA20C58495}" srcOrd="3" destOrd="0" presId="urn:microsoft.com/office/officeart/2018/2/layout/IconCircleList"/>
    <dgm:cxn modelId="{A9241F0E-4AED-4E68-A6C9-79CAB4D1F86B}" type="presParOf" srcId="{BBE9E6D0-CD0C-4E96-B465-C83A91ADC2FC}" destId="{34B3D3CE-938D-4031-A926-DC03DB7A30F1}" srcOrd="1" destOrd="0" presId="urn:microsoft.com/office/officeart/2018/2/layout/IconCircleList"/>
    <dgm:cxn modelId="{AF1FBA8B-CD5F-4491-AEBE-5593CB3A9FCB}" type="presParOf" srcId="{BBE9E6D0-CD0C-4E96-B465-C83A91ADC2FC}" destId="{28496369-A63F-447D-841C-D9F21D63A5D8}" srcOrd="2" destOrd="0" presId="urn:microsoft.com/office/officeart/2018/2/layout/IconCircleList"/>
    <dgm:cxn modelId="{AFAAC0EA-1E64-47E9-B3E1-131B496917F0}" type="presParOf" srcId="{28496369-A63F-447D-841C-D9F21D63A5D8}" destId="{3BEFA06E-D786-429A-B574-7A27D3C124CB}" srcOrd="0" destOrd="0" presId="urn:microsoft.com/office/officeart/2018/2/layout/IconCircleList"/>
    <dgm:cxn modelId="{96F187B0-6DFB-4A7F-A5ED-9277ECD0A71D}" type="presParOf" srcId="{28496369-A63F-447D-841C-D9F21D63A5D8}" destId="{1C82DAE1-5666-48C2-B510-9B39CCDFD464}" srcOrd="1" destOrd="0" presId="urn:microsoft.com/office/officeart/2018/2/layout/IconCircleList"/>
    <dgm:cxn modelId="{EFAB1A02-BBCF-4AB0-A5A5-F4AD8662B7F8}" type="presParOf" srcId="{28496369-A63F-447D-841C-D9F21D63A5D8}" destId="{196E1335-7BC9-4661-91ED-C70A450E6256}" srcOrd="2" destOrd="0" presId="urn:microsoft.com/office/officeart/2018/2/layout/IconCircleList"/>
    <dgm:cxn modelId="{D1CDF705-1013-4713-891F-8F7437E15BF0}" type="presParOf" srcId="{28496369-A63F-447D-841C-D9F21D63A5D8}" destId="{A438DDD4-C1F8-4432-B12C-E4733059E7B2}" srcOrd="3" destOrd="0" presId="urn:microsoft.com/office/officeart/2018/2/layout/IconCircleList"/>
    <dgm:cxn modelId="{60A9BC91-F275-4D2A-83B1-3457849DF1F6}" type="presParOf" srcId="{BBE9E6D0-CD0C-4E96-B465-C83A91ADC2FC}" destId="{515BC21E-1A37-4A1E-9359-01F241F0D2A8}" srcOrd="3" destOrd="0" presId="urn:microsoft.com/office/officeart/2018/2/layout/IconCircleList"/>
    <dgm:cxn modelId="{199E037D-46DF-482E-BE9B-76EA1EF3BFFC}" type="presParOf" srcId="{BBE9E6D0-CD0C-4E96-B465-C83A91ADC2FC}" destId="{8B853679-1BC7-46C7-9634-2579DDAEDEE3}" srcOrd="4" destOrd="0" presId="urn:microsoft.com/office/officeart/2018/2/layout/IconCircleList"/>
    <dgm:cxn modelId="{CC80CD5B-FD3E-4811-82E4-F151A4A1419A}" type="presParOf" srcId="{8B853679-1BC7-46C7-9634-2579DDAEDEE3}" destId="{CDCBA4B0-E500-4602-942B-57CF47780973}" srcOrd="0" destOrd="0" presId="urn:microsoft.com/office/officeart/2018/2/layout/IconCircleList"/>
    <dgm:cxn modelId="{04E1428F-37C9-46E5-8D7A-A831EAD5B0AE}" type="presParOf" srcId="{8B853679-1BC7-46C7-9634-2579DDAEDEE3}" destId="{02164F40-DF47-4D80-ADB6-98BFB26F9077}" srcOrd="1" destOrd="0" presId="urn:microsoft.com/office/officeart/2018/2/layout/IconCircleList"/>
    <dgm:cxn modelId="{44012E02-BF4C-4A7A-A5E0-E61D76C30729}" type="presParOf" srcId="{8B853679-1BC7-46C7-9634-2579DDAEDEE3}" destId="{27D87F55-9AD7-41F4-ADDC-2732386E3FB5}" srcOrd="2" destOrd="0" presId="urn:microsoft.com/office/officeart/2018/2/layout/IconCircleList"/>
    <dgm:cxn modelId="{03EE0F65-99C4-4B1D-AEB6-7FFC7AE02983}" type="presParOf" srcId="{8B853679-1BC7-46C7-9634-2579DDAEDEE3}" destId="{EECFA066-B74F-4B64-904A-D2E12296DAB3}" srcOrd="3" destOrd="0" presId="urn:microsoft.com/office/officeart/2018/2/layout/IconCircleList"/>
    <dgm:cxn modelId="{C5A27F43-A7E9-426D-9224-9C2BFF1AC8F2}" type="presParOf" srcId="{BBE9E6D0-CD0C-4E96-B465-C83A91ADC2FC}" destId="{973A2FF1-700A-42BA-8668-5718C4E391AE}" srcOrd="5" destOrd="0" presId="urn:microsoft.com/office/officeart/2018/2/layout/IconCircleList"/>
    <dgm:cxn modelId="{EFDB13F2-538C-4C5E-B536-17127D7A0291}" type="presParOf" srcId="{BBE9E6D0-CD0C-4E96-B465-C83A91ADC2FC}" destId="{212580D7-E2FA-4D35-88B7-92716B487014}" srcOrd="6" destOrd="0" presId="urn:microsoft.com/office/officeart/2018/2/layout/IconCircleList"/>
    <dgm:cxn modelId="{4E9BD2AC-7C46-4D94-B830-F15C7D5720C0}" type="presParOf" srcId="{212580D7-E2FA-4D35-88B7-92716B487014}" destId="{20179C82-7B11-4C04-B8CA-219EF620A366}" srcOrd="0" destOrd="0" presId="urn:microsoft.com/office/officeart/2018/2/layout/IconCircleList"/>
    <dgm:cxn modelId="{E7D89351-1546-41D5-9819-C60EADD3813C}" type="presParOf" srcId="{212580D7-E2FA-4D35-88B7-92716B487014}" destId="{891319BB-240E-409C-BF28-8DE07E79EC89}" srcOrd="1" destOrd="0" presId="urn:microsoft.com/office/officeart/2018/2/layout/IconCircleList"/>
    <dgm:cxn modelId="{95641601-07B5-4498-A34F-C682BEAEE849}" type="presParOf" srcId="{212580D7-E2FA-4D35-88B7-92716B487014}" destId="{A4568907-FC7C-4B5A-8FB0-D9EC49E888C4}" srcOrd="2" destOrd="0" presId="urn:microsoft.com/office/officeart/2018/2/layout/IconCircleList"/>
    <dgm:cxn modelId="{CD349B97-9EB6-4435-86CA-2D0AA1F377E5}" type="presParOf" srcId="{212580D7-E2FA-4D35-88B7-92716B487014}" destId="{BCCE2A69-DB7D-49DE-8F83-E9FA26AA5DE7}" srcOrd="3" destOrd="0" presId="urn:microsoft.com/office/officeart/2018/2/layout/IconCircleList"/>
    <dgm:cxn modelId="{EF7A8D50-8CDB-4E07-8C30-FB0D1D352093}" type="presParOf" srcId="{BBE9E6D0-CD0C-4E96-B465-C83A91ADC2FC}" destId="{B92C5EB4-D00C-4172-A33B-2BB700B8A486}" srcOrd="7" destOrd="0" presId="urn:microsoft.com/office/officeart/2018/2/layout/IconCircleList"/>
    <dgm:cxn modelId="{29F07F4E-DFBF-4954-A76B-33F2227575FB}" type="presParOf" srcId="{BBE9E6D0-CD0C-4E96-B465-C83A91ADC2FC}" destId="{A1EB9510-5C73-4B22-8B08-E549F7226444}" srcOrd="8" destOrd="0" presId="urn:microsoft.com/office/officeart/2018/2/layout/IconCircleList"/>
    <dgm:cxn modelId="{8B6DD86E-746E-46BB-907F-8FF1E0AD2F78}" type="presParOf" srcId="{A1EB9510-5C73-4B22-8B08-E549F7226444}" destId="{090DB327-480A-4FE8-8C17-C727BFCC91CB}" srcOrd="0" destOrd="0" presId="urn:microsoft.com/office/officeart/2018/2/layout/IconCircleList"/>
    <dgm:cxn modelId="{7C36CFED-347D-48F0-87BC-152B6EDD652D}" type="presParOf" srcId="{A1EB9510-5C73-4B22-8B08-E549F7226444}" destId="{D0505B7F-294F-4019-9158-05FD3238AECA}" srcOrd="1" destOrd="0" presId="urn:microsoft.com/office/officeart/2018/2/layout/IconCircleList"/>
    <dgm:cxn modelId="{6B01702B-5818-4D40-A2E6-368D4968AEDB}" type="presParOf" srcId="{A1EB9510-5C73-4B22-8B08-E549F7226444}" destId="{C20F73C9-4651-4AFC-A83D-BCD71402BD8D}" srcOrd="2" destOrd="0" presId="urn:microsoft.com/office/officeart/2018/2/layout/IconCircleList"/>
    <dgm:cxn modelId="{579E8AEE-C4E7-4368-9E91-3039ECF79CD7}" type="presParOf" srcId="{A1EB9510-5C73-4B22-8B08-E549F7226444}" destId="{0F51477F-F9AA-4CF9-9905-62CB0F1ACB54}" srcOrd="3" destOrd="0" presId="urn:microsoft.com/office/officeart/2018/2/layout/IconCircleList"/>
    <dgm:cxn modelId="{3F785FA6-BE7F-48F6-894F-05026E9F5A4D}" type="presParOf" srcId="{BBE9E6D0-CD0C-4E96-B465-C83A91ADC2FC}" destId="{B19CA4E5-16CF-4F6F-AFBD-D5DEEA8651C9}" srcOrd="9" destOrd="0" presId="urn:microsoft.com/office/officeart/2018/2/layout/IconCircleList"/>
    <dgm:cxn modelId="{76998031-2557-408A-9752-B17FC2A098F8}" type="presParOf" srcId="{BBE9E6D0-CD0C-4E96-B465-C83A91ADC2FC}" destId="{1228C8BD-D04A-438E-B04B-98662FD1EF5F}" srcOrd="10" destOrd="0" presId="urn:microsoft.com/office/officeart/2018/2/layout/IconCircleList"/>
    <dgm:cxn modelId="{632A756C-64C1-4554-B54A-1F344908BEE5}" type="presParOf" srcId="{1228C8BD-D04A-438E-B04B-98662FD1EF5F}" destId="{843E4DAF-0448-4C11-A9F1-69065CD1D07A}" srcOrd="0" destOrd="0" presId="urn:microsoft.com/office/officeart/2018/2/layout/IconCircleList"/>
    <dgm:cxn modelId="{5EAA15C2-355C-4092-B617-EF5822398A4F}" type="presParOf" srcId="{1228C8BD-D04A-438E-B04B-98662FD1EF5F}" destId="{5A619D89-F853-4A7D-A068-F98F78B8F63F}" srcOrd="1" destOrd="0" presId="urn:microsoft.com/office/officeart/2018/2/layout/IconCircleList"/>
    <dgm:cxn modelId="{577E3593-0DF7-4439-AFEF-4E21F7C09A88}" type="presParOf" srcId="{1228C8BD-D04A-438E-B04B-98662FD1EF5F}" destId="{A091D776-9287-4221-AB1C-DAA66F1B764F}" srcOrd="2" destOrd="0" presId="urn:microsoft.com/office/officeart/2018/2/layout/IconCircleList"/>
    <dgm:cxn modelId="{B4792FDD-51A5-476C-B44B-E659B3FB2B24}" type="presParOf" srcId="{1228C8BD-D04A-438E-B04B-98662FD1EF5F}" destId="{CBACDF20-E882-4927-9F8E-50860089DB8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76CF6-4784-483D-97C0-833CEE1FB788}">
      <dsp:nvSpPr>
        <dsp:cNvPr id="0" name=""/>
        <dsp:cNvSpPr/>
      </dsp:nvSpPr>
      <dsp:spPr>
        <a:xfrm>
          <a:off x="1163156" y="35767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3E73B-5D34-46B3-ACFF-7BAA244C9627}">
      <dsp:nvSpPr>
        <dsp:cNvPr id="0" name=""/>
        <dsp:cNvSpPr/>
      </dsp:nvSpPr>
      <dsp:spPr>
        <a:xfrm>
          <a:off x="1337470" y="210082"/>
          <a:ext cx="481441" cy="481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2573-0CEB-4171-8A7C-49AA20C58495}">
      <dsp:nvSpPr>
        <dsp:cNvPr id="0" name=""/>
        <dsp:cNvSpPr/>
      </dsp:nvSpPr>
      <dsp:spPr>
        <a:xfrm>
          <a:off x="2171099" y="35767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Become familiar with grant opportunity search services to identify possible funding sources.</a:t>
          </a:r>
        </a:p>
      </dsp:txBody>
      <dsp:txXfrm>
        <a:off x="2171099" y="35767"/>
        <a:ext cx="1956595" cy="830070"/>
      </dsp:txXfrm>
    </dsp:sp>
    <dsp:sp modelId="{3BEFA06E-D786-429A-B574-7A27D3C124CB}">
      <dsp:nvSpPr>
        <dsp:cNvPr id="0" name=""/>
        <dsp:cNvSpPr/>
      </dsp:nvSpPr>
      <dsp:spPr>
        <a:xfrm>
          <a:off x="4468616" y="35767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2DAE1-5666-48C2-B510-9B39CCDFD464}">
      <dsp:nvSpPr>
        <dsp:cNvPr id="0" name=""/>
        <dsp:cNvSpPr/>
      </dsp:nvSpPr>
      <dsp:spPr>
        <a:xfrm>
          <a:off x="4642931" y="210082"/>
          <a:ext cx="481441" cy="481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8DDD4-C1F8-4432-B12C-E4733059E7B2}">
      <dsp:nvSpPr>
        <dsp:cNvPr id="0" name=""/>
        <dsp:cNvSpPr/>
      </dsp:nvSpPr>
      <dsp:spPr>
        <a:xfrm>
          <a:off x="5476560" y="35767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Learn about ORSP resources</a:t>
          </a:r>
        </a:p>
      </dsp:txBody>
      <dsp:txXfrm>
        <a:off x="5476560" y="35767"/>
        <a:ext cx="1956595" cy="830070"/>
      </dsp:txXfrm>
    </dsp:sp>
    <dsp:sp modelId="{CDCBA4B0-E500-4602-942B-57CF47780973}">
      <dsp:nvSpPr>
        <dsp:cNvPr id="0" name=""/>
        <dsp:cNvSpPr/>
      </dsp:nvSpPr>
      <dsp:spPr>
        <a:xfrm>
          <a:off x="1163156" y="1525683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64F40-DF47-4D80-ADB6-98BFB26F9077}">
      <dsp:nvSpPr>
        <dsp:cNvPr id="0" name=""/>
        <dsp:cNvSpPr/>
      </dsp:nvSpPr>
      <dsp:spPr>
        <a:xfrm>
          <a:off x="1337470" y="1699997"/>
          <a:ext cx="481441" cy="481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FA066-B74F-4B64-904A-D2E12296DAB3}">
      <dsp:nvSpPr>
        <dsp:cNvPr id="0" name=""/>
        <dsp:cNvSpPr/>
      </dsp:nvSpPr>
      <dsp:spPr>
        <a:xfrm>
          <a:off x="2171099" y="1525683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Outline and complete the proposal narrative.</a:t>
          </a:r>
        </a:p>
      </dsp:txBody>
      <dsp:txXfrm>
        <a:off x="2171099" y="1525683"/>
        <a:ext cx="1956595" cy="830070"/>
      </dsp:txXfrm>
    </dsp:sp>
    <dsp:sp modelId="{20179C82-7B11-4C04-B8CA-219EF620A366}">
      <dsp:nvSpPr>
        <dsp:cNvPr id="0" name=""/>
        <dsp:cNvSpPr/>
      </dsp:nvSpPr>
      <dsp:spPr>
        <a:xfrm>
          <a:off x="4468616" y="1525683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319BB-240E-409C-BF28-8DE07E79EC89}">
      <dsp:nvSpPr>
        <dsp:cNvPr id="0" name=""/>
        <dsp:cNvSpPr/>
      </dsp:nvSpPr>
      <dsp:spPr>
        <a:xfrm>
          <a:off x="4642931" y="1699997"/>
          <a:ext cx="481441" cy="4814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E2A69-DB7D-49DE-8F83-E9FA26AA5DE7}">
      <dsp:nvSpPr>
        <dsp:cNvPr id="0" name=""/>
        <dsp:cNvSpPr/>
      </dsp:nvSpPr>
      <dsp:spPr>
        <a:xfrm>
          <a:off x="5476560" y="1525683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 proposal consistent with the funder’s required objectives.</a:t>
          </a:r>
        </a:p>
      </dsp:txBody>
      <dsp:txXfrm>
        <a:off x="5476560" y="1525683"/>
        <a:ext cx="1956595" cy="830070"/>
      </dsp:txXfrm>
    </dsp:sp>
    <dsp:sp modelId="{090DB327-480A-4FE8-8C17-C727BFCC91CB}">
      <dsp:nvSpPr>
        <dsp:cNvPr id="0" name=""/>
        <dsp:cNvSpPr/>
      </dsp:nvSpPr>
      <dsp:spPr>
        <a:xfrm>
          <a:off x="1163156" y="3015598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05B7F-294F-4019-9158-05FD3238AECA}">
      <dsp:nvSpPr>
        <dsp:cNvPr id="0" name=""/>
        <dsp:cNvSpPr/>
      </dsp:nvSpPr>
      <dsp:spPr>
        <a:xfrm>
          <a:off x="1337470" y="3189913"/>
          <a:ext cx="481441" cy="4814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1477F-F9AA-4CF9-9905-62CB0F1ACB54}">
      <dsp:nvSpPr>
        <dsp:cNvPr id="0" name=""/>
        <dsp:cNvSpPr/>
      </dsp:nvSpPr>
      <dsp:spPr>
        <a:xfrm>
          <a:off x="2171099" y="3015598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and prepare a budget of the project.</a:t>
          </a:r>
        </a:p>
      </dsp:txBody>
      <dsp:txXfrm>
        <a:off x="2171099" y="3015598"/>
        <a:ext cx="1956595" cy="830070"/>
      </dsp:txXfrm>
    </dsp:sp>
    <dsp:sp modelId="{843E4DAF-0448-4C11-A9F1-69065CD1D07A}">
      <dsp:nvSpPr>
        <dsp:cNvPr id="0" name=""/>
        <dsp:cNvSpPr/>
      </dsp:nvSpPr>
      <dsp:spPr>
        <a:xfrm>
          <a:off x="4468616" y="3015598"/>
          <a:ext cx="830070" cy="8300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19D89-F853-4A7D-A068-F98F78B8F63F}">
      <dsp:nvSpPr>
        <dsp:cNvPr id="0" name=""/>
        <dsp:cNvSpPr/>
      </dsp:nvSpPr>
      <dsp:spPr>
        <a:xfrm>
          <a:off x="4642931" y="3189913"/>
          <a:ext cx="481441" cy="4814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CDF20-E882-4927-9F8E-50860089DB83}">
      <dsp:nvSpPr>
        <dsp:cNvPr id="0" name=""/>
        <dsp:cNvSpPr/>
      </dsp:nvSpPr>
      <dsp:spPr>
        <a:xfrm>
          <a:off x="5476560" y="3015598"/>
          <a:ext cx="1956595" cy="83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Produce and submit a competitive grant proposal.</a:t>
          </a:r>
        </a:p>
      </dsp:txBody>
      <dsp:txXfrm>
        <a:off x="5476560" y="3015598"/>
        <a:ext cx="1956595" cy="830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471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9843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65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0678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415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2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7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8/21/2024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8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tie.Medrano@mtsu.edu" TargetMode="External"/><Relationship Id="rId2" Type="http://schemas.openxmlformats.org/officeDocument/2006/relationships/hyperlink" Target="mailto:Rachel.McGinnis@mts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hyperlink" Target="mailto:Julie.Darbonne@mt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BB3F-8B15-48FC-116F-2135ECED3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1122363"/>
            <a:ext cx="491084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Intro to the Grant Writing Enhancement Program (GEP)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E12C6-0148-94A3-4FED-CAB627547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1" y="4147323"/>
            <a:ext cx="4910841" cy="1655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Welcome!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Rachel McGinnis – ORSP Director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6A0BA09F-FB93-37AF-0062-227043B2E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5" r="19960" b="-1"/>
          <a:stretch/>
        </p:blipFill>
        <p:spPr>
          <a:xfrm>
            <a:off x="6083645" y="10"/>
            <a:ext cx="6108356" cy="6857990"/>
          </a:xfrm>
          <a:prstGeom prst="rect">
            <a:avLst/>
          </a:prstGeom>
        </p:spPr>
      </p:pic>
      <p:pic>
        <p:nvPicPr>
          <p:cNvPr id="6" name="Picture 5" descr="A logo for a university&#10;&#10;Description automatically generated">
            <a:extLst>
              <a:ext uri="{FF2B5EF4-FFF2-40B4-BE49-F238E27FC236}">
                <a16:creationId xmlns:a16="http://schemas.microsoft.com/office/drawing/2014/main" id="{E80C7E10-00F7-780E-FB58-982866B76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55" y="5290664"/>
            <a:ext cx="1292907" cy="11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CFB7-50DC-0FD5-DD27-48F56987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Join Today!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B70AA-FEB6-19A1-F435-AE2ECE88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724334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Registration is open! Visit the ORSP website to enroll to be a part of the Grant Writing Enhancement Program.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Contact us if you have any questions:</a:t>
            </a:r>
          </a:p>
          <a:p>
            <a:pPr marL="0" indent="0">
              <a:buNone/>
            </a:pPr>
            <a:r>
              <a:rPr lang="en-US" dirty="0"/>
              <a:t>ORSP Director : Rachel McGinnis at </a:t>
            </a:r>
            <a:r>
              <a:rPr lang="en-US" dirty="0">
                <a:hlinkClick r:id="rId2"/>
              </a:rPr>
              <a:t>Rachel.McGinnis@mtsu.edu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ORSP Program Manager: Katie Medrano at </a:t>
            </a:r>
            <a:r>
              <a:rPr lang="en-US" dirty="0">
                <a:hlinkClick r:id="rId3"/>
              </a:rPr>
              <a:t>Katie.Medrano@mtsu.edu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External Grant Coordinator: Julie Darbonne at  </a:t>
            </a:r>
            <a:r>
              <a:rPr lang="en-US" dirty="0">
                <a:hlinkClick r:id="rId4"/>
              </a:rPr>
              <a:t>Julie.Darbonne@mtsu.edu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Hands on keyboard and mouse">
            <a:extLst>
              <a:ext uri="{FF2B5EF4-FFF2-40B4-BE49-F238E27FC236}">
                <a16:creationId xmlns:a16="http://schemas.microsoft.com/office/drawing/2014/main" id="{3F63DA33-61F3-E497-07B2-3EA7CE8411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94" r="25333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pic>
        <p:nvPicPr>
          <p:cNvPr id="6" name="Picture 5" descr="A dog with its mouth open&#10;&#10;Description automatically generated">
            <a:extLst>
              <a:ext uri="{FF2B5EF4-FFF2-40B4-BE49-F238E27FC236}">
                <a16:creationId xmlns:a16="http://schemas.microsoft.com/office/drawing/2014/main" id="{897ED2B5-D72B-1415-EC48-74C6F3B01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53" y="76737"/>
            <a:ext cx="2338855" cy="20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0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A646-5B01-FDED-2CB8-B7B175E6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</p:txBody>
      </p:sp>
      <p:pic>
        <p:nvPicPr>
          <p:cNvPr id="11" name="Content Placeholder 10" descr="A blue line drawing of people with gears and light bulb&#10;&#10;Description automatically generated">
            <a:extLst>
              <a:ext uri="{FF2B5EF4-FFF2-40B4-BE49-F238E27FC236}">
                <a16:creationId xmlns:a16="http://schemas.microsoft.com/office/drawing/2014/main" id="{573C7146-B11C-EC4B-B749-984B68E0D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6" y="319222"/>
            <a:ext cx="6744544" cy="6538778"/>
          </a:xfrm>
        </p:spPr>
      </p:pic>
    </p:spTree>
    <p:extLst>
      <p:ext uri="{BB962C8B-B14F-4D97-AF65-F5344CB8AC3E}">
        <p14:creationId xmlns:p14="http://schemas.microsoft.com/office/powerpoint/2010/main" val="249760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A9B5-6F3C-3577-5D7D-294CC047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Grant Writing Enhancement Program Goals</a:t>
            </a: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420C5393-3378-1EC9-FD7A-B93D49918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50" r="9992" b="909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9455-85BF-8389-641F-2638B223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OBJECTIVE: Learn how to be a grant writer and successfully submit a proposal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Strengthen the campus culture by highlighting the opportunities and rewards for engagement in sponsored programs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Grow grant writing at MTSU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the number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externally funded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6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paper ships being led by a yellow ship">
            <a:extLst>
              <a:ext uri="{FF2B5EF4-FFF2-40B4-BE49-F238E27FC236}">
                <a16:creationId xmlns:a16="http://schemas.microsoft.com/office/drawing/2014/main" id="{D780C23A-8B35-531E-8721-98474AFBC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9153" b="423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68E6F-FCF9-BE9A-53EA-AB1645B6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Course Description</a:t>
            </a:r>
            <a:br>
              <a:rPr lang="en-US" dirty="0"/>
            </a:br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3E6ED-67BB-5F54-4428-306B5CAB9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Three-year long program includes one-hour monthly meetings covering a variety of topics: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ORSP Resources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Finding Funding Opportunities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Grant Timeline and Template 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Proposal Basics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Creating a Budget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Collaboration/Time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Final proposal</a:t>
            </a:r>
          </a:p>
          <a:p>
            <a:endParaRPr lang="en-US" dirty="0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D505-C049-CF45-D466-E69AB566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8ADD1-91C0-6E93-7CD0-77B04904D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2223" r="37445" b="9090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31FDB-119A-D827-7BA7-D0663BEE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510" y="1450977"/>
            <a:ext cx="6487955" cy="388077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Year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Attend GEP Workshops held by ORSP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 assignments and come prepared for each workshop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Successfully submit a grant proposal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3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C123-9390-D3B8-AF44-33FC666F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dog with a surprised expression&#10;&#10;Description automatically generated">
            <a:extLst>
              <a:ext uri="{FF2B5EF4-FFF2-40B4-BE49-F238E27FC236}">
                <a16:creationId xmlns:a16="http://schemas.microsoft.com/office/drawing/2014/main" id="{5507A94D-4E59-CF17-FD13-48F6F08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9" y="171511"/>
            <a:ext cx="6558701" cy="6514978"/>
          </a:xfrm>
        </p:spPr>
      </p:pic>
    </p:spTree>
    <p:extLst>
      <p:ext uri="{BB962C8B-B14F-4D97-AF65-F5344CB8AC3E}">
        <p14:creationId xmlns:p14="http://schemas.microsoft.com/office/powerpoint/2010/main" val="250419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4576-187F-D7AB-9152-84B3FF7D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13FAF-C352-AB98-88BE-96A13FC6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1570039"/>
            <a:ext cx="6424440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Years 2 &amp; 3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Meet with your mentor for one-on-one meetings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Meet with cohort for monthly group check-in meetings and workshops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Provide Feedback for current and future programming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E356AA6C-06EF-01BC-199B-2AA006CBD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1" r="-2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339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B2A6-21BB-CE66-677C-6D658D0E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Time Commitment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AE07-C3AE-1909-A861-E6D874A0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Participants should plan to spend, on average, a few hours a week on GEP commitments and grant-writing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Attendance at GEP Workshops is strongly encouraged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Frequent communication with mentor and cohort members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Optional – ORSP training sessions, Raiders Research Series Presentations. Details can be found on our website on the Workshops &amp; Training tab</a:t>
            </a:r>
            <a:endParaRPr lang="en-US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280059B0-9817-E9FC-FD37-A90A13EDC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646" r="53814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019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3DF2-A36B-E5A1-3F11-E1AB3B29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Learning Objectives</a:t>
            </a:r>
            <a:br>
              <a:rPr lang="en-US" sz="1600" dirty="0">
                <a:solidFill>
                  <a:srgbClr val="00275C"/>
                </a:solidFill>
              </a:rPr>
            </a:b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8F78FDE-8965-95D1-6072-447E1185B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0101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4360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1333</TotalTime>
  <Words>344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Intro to the Grant Writing Enhancement Program (GEP)</vt:lpstr>
      <vt:lpstr>PowerPoint Presentation</vt:lpstr>
      <vt:lpstr>Grant Writing Enhancement Program Goals     </vt:lpstr>
      <vt:lpstr>Course Description </vt:lpstr>
      <vt:lpstr> </vt:lpstr>
      <vt:lpstr>PowerPoint Presentation</vt:lpstr>
      <vt:lpstr> </vt:lpstr>
      <vt:lpstr>Time Commitment </vt:lpstr>
      <vt:lpstr>Learning Objectives </vt:lpstr>
      <vt:lpstr>Join Today!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Grant Writing Enhancement Program (GEP)</dc:title>
  <dc:creator>Katie Medrano</dc:creator>
  <cp:lastModifiedBy>Katie Medrano</cp:lastModifiedBy>
  <cp:revision>11</cp:revision>
  <cp:lastPrinted>2023-08-24T14:14:01Z</cp:lastPrinted>
  <dcterms:created xsi:type="dcterms:W3CDTF">2023-08-23T15:22:30Z</dcterms:created>
  <dcterms:modified xsi:type="dcterms:W3CDTF">2024-08-21T16:30:50Z</dcterms:modified>
</cp:coreProperties>
</file>